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80" r:id="rId1"/>
  </p:sldMasterIdLst>
  <p:notesMasterIdLst>
    <p:notesMasterId r:id="rId52"/>
  </p:notesMasterIdLst>
  <p:sldIdLst>
    <p:sldId id="256" r:id="rId2"/>
    <p:sldId id="266" r:id="rId3"/>
    <p:sldId id="257" r:id="rId4"/>
    <p:sldId id="258" r:id="rId5"/>
    <p:sldId id="272" r:id="rId6"/>
    <p:sldId id="273" r:id="rId7"/>
    <p:sldId id="296" r:id="rId8"/>
    <p:sldId id="259" r:id="rId9"/>
    <p:sldId id="282" r:id="rId10"/>
    <p:sldId id="300" r:id="rId11"/>
    <p:sldId id="260" r:id="rId12"/>
    <p:sldId id="291" r:id="rId13"/>
    <p:sldId id="281" r:id="rId14"/>
    <p:sldId id="295" r:id="rId15"/>
    <p:sldId id="271" r:id="rId16"/>
    <p:sldId id="261" r:id="rId17"/>
    <p:sldId id="276" r:id="rId18"/>
    <p:sldId id="275" r:id="rId19"/>
    <p:sldId id="274" r:id="rId20"/>
    <p:sldId id="284" r:id="rId21"/>
    <p:sldId id="303" r:id="rId22"/>
    <p:sldId id="302" r:id="rId23"/>
    <p:sldId id="285" r:id="rId24"/>
    <p:sldId id="286" r:id="rId25"/>
    <p:sldId id="283" r:id="rId26"/>
    <p:sldId id="293" r:id="rId27"/>
    <p:sldId id="287" r:id="rId28"/>
    <p:sldId id="304" r:id="rId29"/>
    <p:sldId id="310" r:id="rId30"/>
    <p:sldId id="305" r:id="rId31"/>
    <p:sldId id="306" r:id="rId32"/>
    <p:sldId id="309" r:id="rId33"/>
    <p:sldId id="288" r:id="rId34"/>
    <p:sldId id="311" r:id="rId35"/>
    <p:sldId id="312" r:id="rId36"/>
    <p:sldId id="308" r:id="rId37"/>
    <p:sldId id="290" r:id="rId38"/>
    <p:sldId id="263" r:id="rId39"/>
    <p:sldId id="264" r:id="rId40"/>
    <p:sldId id="292" r:id="rId41"/>
    <p:sldId id="297" r:id="rId42"/>
    <p:sldId id="268" r:id="rId43"/>
    <p:sldId id="269" r:id="rId44"/>
    <p:sldId id="270" r:id="rId45"/>
    <p:sldId id="277" r:id="rId46"/>
    <p:sldId id="294" r:id="rId47"/>
    <p:sldId id="298" r:id="rId48"/>
    <p:sldId id="301" r:id="rId49"/>
    <p:sldId id="299" r:id="rId50"/>
    <p:sldId id="27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A50021"/>
    <a:srgbClr val="0099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11" autoAdjust="0"/>
    <p:restoredTop sz="94638" autoAdjust="0"/>
  </p:normalViewPr>
  <p:slideViewPr>
    <p:cSldViewPr>
      <p:cViewPr varScale="1">
        <p:scale>
          <a:sx n="69" d="100"/>
          <a:sy n="69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9660176949665933E-2"/>
          <c:y val="2.1671996439327188E-2"/>
          <c:w val="0.90696086994205927"/>
          <c:h val="0.8363092113485852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282</a:t>
                    </a:r>
                    <a:endParaRPr lang="ru-RU" sz="16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318</a:t>
                    </a:r>
                    <a:endParaRPr lang="ru-RU" sz="160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плановая мощность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1600">
                        <a:latin typeface="Times New Roman" pitchFamily="18" charset="0"/>
                        <a:cs typeface="Times New Roman" pitchFamily="18" charset="0"/>
                      </a:rPr>
                      <a:t>59</a:t>
                    </a:r>
                  </a:p>
                  <a:p>
                    <a:r>
                      <a:rPr lang="ru-RU" sz="1600">
                        <a:latin typeface="Times New Roman" pitchFamily="18" charset="0"/>
                        <a:cs typeface="Times New Roman" pitchFamily="18" charset="0"/>
                      </a:rPr>
                      <a:t>чл.</a:t>
                    </a:r>
                    <a:endParaRPr lang="en-US" sz="160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dLblPos val="inEnd"/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</c:f>
              <c:strCache>
                <c:ptCount val="1"/>
                <c:pt idx="0">
                  <c:v>Число воспитанников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259</c:v>
                </c:pt>
              </c:numCache>
            </c:numRef>
          </c:val>
        </c:ser>
        <c:axId val="98264192"/>
        <c:axId val="98265728"/>
      </c:barChart>
      <c:catAx>
        <c:axId val="98264192"/>
        <c:scaling>
          <c:orientation val="minMax"/>
        </c:scaling>
        <c:axPos val="b"/>
        <c:tickLblPos val="nextTo"/>
        <c:crossAx val="98265728"/>
        <c:crosses val="autoZero"/>
        <c:auto val="1"/>
        <c:lblAlgn val="ctr"/>
        <c:lblOffset val="100"/>
      </c:catAx>
      <c:valAx>
        <c:axId val="98265728"/>
        <c:scaling>
          <c:orientation val="minMax"/>
        </c:scaling>
        <c:axPos val="l"/>
        <c:majorGridlines/>
        <c:numFmt formatCode="General" sourceLinked="1"/>
        <c:tickLblPos val="nextTo"/>
        <c:crossAx val="98264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646396908166226"/>
          <c:y val="2.0411877060799419E-2"/>
          <c:w val="0.35353597311767165"/>
          <c:h val="0.17097362829646295"/>
        </c:manualLayout>
      </c:layout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группа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223 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ru-RU"/>
                      <a:t>90 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</c:v>
                </c:pt>
                <c:pt idx="1">
                  <c:v>290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группа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112</a:t>
                    </a:r>
                    <a:r>
                      <a:rPr lang="ru-RU"/>
                      <a:t> 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43чл.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43</c:v>
                </c:pt>
                <c:pt idx="1">
                  <c:v>43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группа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31</a:t>
                    </a:r>
                    <a:r>
                      <a:rPr lang="ru-RU"/>
                      <a:t> чл.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9 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2022г.</c:v>
                </c:pt>
                <c:pt idx="1">
                  <c:v>2023г.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9</c:v>
                </c:pt>
                <c:pt idx="1">
                  <c:v>9</c:v>
                </c:pt>
              </c:numCache>
            </c:numRef>
          </c:val>
        </c:ser>
        <c:axId val="120305152"/>
        <c:axId val="120306688"/>
      </c:barChart>
      <c:catAx>
        <c:axId val="120305152"/>
        <c:scaling>
          <c:orientation val="minMax"/>
        </c:scaling>
        <c:axPos val="b"/>
        <c:tickLblPos val="nextTo"/>
        <c:crossAx val="120306688"/>
        <c:crosses val="autoZero"/>
        <c:auto val="1"/>
        <c:lblAlgn val="ctr"/>
        <c:lblOffset val="100"/>
      </c:catAx>
      <c:valAx>
        <c:axId val="120306688"/>
        <c:scaling>
          <c:orientation val="minMax"/>
        </c:scaling>
        <c:axPos val="l"/>
        <c:majorGridlines/>
        <c:numFmt formatCode="General" sourceLinked="1"/>
        <c:tickLblPos val="nextTo"/>
        <c:crossAx val="120305152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7чл.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профессиональное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4чл.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</c:ser>
        <c:axId val="98399360"/>
        <c:axId val="98400896"/>
      </c:barChart>
      <c:catAx>
        <c:axId val="98399360"/>
        <c:scaling>
          <c:orientation val="minMax"/>
        </c:scaling>
        <c:axPos val="b"/>
        <c:tickLblPos val="nextTo"/>
        <c:crossAx val="98400896"/>
        <c:crosses val="autoZero"/>
        <c:auto val="1"/>
        <c:lblAlgn val="ctr"/>
        <c:lblOffset val="100"/>
      </c:catAx>
      <c:valAx>
        <c:axId val="98400896"/>
        <c:scaling>
          <c:orientation val="minMax"/>
        </c:scaling>
        <c:axPos val="l"/>
        <c:majorGridlines/>
        <c:numFmt formatCode="General" sourceLinked="1"/>
        <c:tickLblPos val="nextTo"/>
        <c:crossAx val="983993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9</a:t>
                    </a:r>
                    <a:r>
                      <a:rPr lang="ru-RU" dirty="0" smtClean="0"/>
                      <a:t>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категории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3чл.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</c:numCache>
            </c:numRef>
          </c:val>
        </c:ser>
        <c:axId val="98304768"/>
        <c:axId val="98306304"/>
      </c:barChart>
      <c:catAx>
        <c:axId val="98304768"/>
        <c:scaling>
          <c:orientation val="minMax"/>
        </c:scaling>
        <c:axPos val="b"/>
        <c:tickLblPos val="nextTo"/>
        <c:crossAx val="98306304"/>
        <c:crosses val="autoZero"/>
        <c:auto val="1"/>
        <c:lblAlgn val="ctr"/>
        <c:lblOffset val="100"/>
      </c:catAx>
      <c:valAx>
        <c:axId val="98306304"/>
        <c:scaling>
          <c:orientation val="minMax"/>
        </c:scaling>
        <c:axPos val="l"/>
        <c:majorGridlines/>
        <c:numFmt formatCode="General" sourceLinked="1"/>
        <c:tickLblPos val="nextTo"/>
        <c:crossAx val="983047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 лет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 до 5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delete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5 до 10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7чл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15 до 20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 20 и более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</a:t>
                    </a:r>
                    <a:r>
                      <a:rPr lang="ru-RU"/>
                      <a:t>чл.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</c:ser>
        <c:axId val="98741632"/>
        <c:axId val="100152448"/>
      </c:barChart>
      <c:catAx>
        <c:axId val="98741632"/>
        <c:scaling>
          <c:orientation val="minMax"/>
        </c:scaling>
        <c:axPos val="b"/>
        <c:tickLblPos val="nextTo"/>
        <c:crossAx val="100152448"/>
        <c:crosses val="autoZero"/>
        <c:auto val="1"/>
        <c:lblAlgn val="ctr"/>
        <c:lblOffset val="100"/>
      </c:catAx>
      <c:valAx>
        <c:axId val="100152448"/>
        <c:scaling>
          <c:orientation val="minMax"/>
        </c:scaling>
        <c:axPos val="l"/>
        <c:majorGridlines/>
        <c:numFmt formatCode="General" sourceLinked="1"/>
        <c:tickLblPos val="nextTo"/>
        <c:crossAx val="9874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 3 лет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3 до 5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ru-RU" baseline="0" dirty="0" smtClean="0"/>
                      <a:t>  чл</a:t>
                    </a:r>
                    <a:r>
                      <a:rPr lang="ru-RU" dirty="0" smtClean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elete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от 5 до 10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ru-RU" baseline="0" dirty="0" smtClean="0"/>
                      <a:t> ч</a:t>
                    </a:r>
                    <a:r>
                      <a:rPr lang="ru-RU" dirty="0" smtClean="0"/>
                      <a:t>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от 10 до 15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 15 до 20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 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от 20 и более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 6  чл.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Стаж работы педагогов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dLbls>
          <c:showVal val="1"/>
        </c:dLbls>
        <c:axId val="98765440"/>
        <c:axId val="98783616"/>
      </c:barChart>
      <c:catAx>
        <c:axId val="98765440"/>
        <c:scaling>
          <c:orientation val="minMax"/>
        </c:scaling>
        <c:axPos val="b"/>
        <c:tickLblPos val="nextTo"/>
        <c:crossAx val="98783616"/>
        <c:crosses val="autoZero"/>
        <c:auto val="1"/>
        <c:lblAlgn val="ctr"/>
        <c:lblOffset val="100"/>
      </c:catAx>
      <c:valAx>
        <c:axId val="98783616"/>
        <c:scaling>
          <c:orientation val="minMax"/>
        </c:scaling>
        <c:axPos val="l"/>
        <c:majorGridlines/>
        <c:numFmt formatCode="General" sourceLinked="1"/>
        <c:tickLblPos val="nextTo"/>
        <c:crossAx val="9876544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3209126418252725E-2"/>
          <c:y val="7.990751156105487E-2"/>
          <c:w val="0.82641403682807502"/>
          <c:h val="0.7694000749906261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25-29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 </a:t>
                    </a:r>
                    <a:r>
                      <a:rPr lang="ru-RU" dirty="0" smtClean="0"/>
                      <a:t>2 </a:t>
                    </a:r>
                    <a:r>
                      <a:rPr lang="ru-RU" dirty="0"/>
                      <a:t>чл.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30-34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 </a:t>
                    </a:r>
                    <a:r>
                      <a:rPr lang="ru-RU" dirty="0" smtClean="0"/>
                      <a:t>3чл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35-39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 чл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40-44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чл.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45-49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ч</a:t>
                    </a:r>
                    <a:r>
                      <a:rPr lang="ru-RU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50-54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ru-RU" dirty="0"/>
                      <a:t>чл.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55-59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 </a:t>
                    </a:r>
                    <a:r>
                      <a:rPr lang="ru-RU" baseline="0" dirty="0" smtClean="0"/>
                      <a:t>чл</a:t>
                    </a:r>
                    <a:r>
                      <a:rPr lang="ru-RU" baseline="0" dirty="0"/>
                      <a:t>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60-64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 1   чл.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</c:f>
              <c:strCache>
                <c:ptCount val="1"/>
                <c:pt idx="0">
                  <c:v>Возраст педагогов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Val val="1"/>
        </c:dLbls>
        <c:axId val="100229504"/>
        <c:axId val="100231040"/>
      </c:barChart>
      <c:catAx>
        <c:axId val="100229504"/>
        <c:scaling>
          <c:orientation val="minMax"/>
        </c:scaling>
        <c:axPos val="b"/>
        <c:tickLblPos val="nextTo"/>
        <c:crossAx val="100231040"/>
        <c:crosses val="autoZero"/>
        <c:auto val="1"/>
        <c:lblAlgn val="ctr"/>
        <c:lblOffset val="100"/>
      </c:catAx>
      <c:valAx>
        <c:axId val="100231040"/>
        <c:scaling>
          <c:orientation val="minMax"/>
        </c:scaling>
        <c:axPos val="l"/>
        <c:majorGridlines/>
        <c:numFmt formatCode="General" sourceLinked="1"/>
        <c:tickLblPos val="nextTo"/>
        <c:crossAx val="100229504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Всероссийский конкурс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141</a:t>
                    </a:r>
                    <a:r>
                      <a:rPr lang="ru-RU" baseline="0" dirty="0" smtClean="0"/>
                      <a:t> чл.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numFmt formatCode="0%" sourceLinked="0"/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Достижения воспитанников за 2023г.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Международный конкурс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44</a:t>
                    </a:r>
                    <a:r>
                      <a:rPr lang="ru-RU" smtClean="0"/>
                      <a:t>  чл.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Достижения воспитанников за 2023г.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Муниципальный конкурс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 чл.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Лист1!$A$2:$A$3</c:f>
              <c:strCache>
                <c:ptCount val="1"/>
                <c:pt idx="0">
                  <c:v>Достижения воспитанников за 2023г.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</c:numCache>
            </c:numRef>
          </c:val>
        </c:ser>
        <c:dLbls>
          <c:showVal val="1"/>
        </c:dLbls>
        <c:axId val="105651584"/>
        <c:axId val="105657472"/>
      </c:barChart>
      <c:catAx>
        <c:axId val="105651584"/>
        <c:scaling>
          <c:orientation val="minMax"/>
        </c:scaling>
        <c:axPos val="b"/>
        <c:tickLblPos val="nextTo"/>
        <c:crossAx val="105657472"/>
        <c:crosses val="autoZero"/>
        <c:auto val="1"/>
        <c:lblAlgn val="ctr"/>
        <c:lblOffset val="100"/>
      </c:catAx>
      <c:valAx>
        <c:axId val="105657472"/>
        <c:scaling>
          <c:orientation val="minMax"/>
        </c:scaling>
        <c:axPos val="l"/>
        <c:majorGridlines/>
        <c:numFmt formatCode="General" sourceLinked="1"/>
        <c:tickLblPos val="nextTo"/>
        <c:crossAx val="105651584"/>
        <c:crosses val="autoZero"/>
        <c:crossBetween val="between"/>
      </c:valAx>
    </c:plotArea>
    <c:legend>
      <c:legendPos val="r"/>
    </c:legend>
    <c:plotVisOnly val="1"/>
  </c:chart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Всероссийский </c:v>
                </c:pt>
              </c:strCache>
            </c:strRef>
          </c:tx>
          <c:dLbls>
            <c:dLbl>
              <c:idx val="0"/>
              <c:numFmt formatCode="General" sourceLinked="0"/>
              <c:spPr/>
              <c:txPr>
                <a:bodyPr/>
                <a:lstStyle/>
                <a:p>
                  <a:pPr>
                    <a:defRPr sz="1000"/>
                  </a:pPr>
                  <a:endParaRPr lang="ru-RU"/>
                </a:p>
              </c:txPr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31</a:t>
                    </a:r>
                    <a:endParaRPr lang="en-US" dirty="0"/>
                  </a:p>
                </c:rich>
              </c:tx>
              <c:dLblPos val="outEnd"/>
              <c:showVal val="1"/>
            </c:dLbl>
            <c:numFmt formatCode="0%" sourceLinked="0"/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Количество конкурсов за 2023г. </c:v>
                </c:pt>
                <c:pt idx="2">
                  <c:v>Количество участников за 2023г.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2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Международный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Количество конкурсов за 2023г. </c:v>
                </c:pt>
                <c:pt idx="2">
                  <c:v>Количество участников за 2023г.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2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Муниципальный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Количество конкурсов за 2023г. </c:v>
                </c:pt>
                <c:pt idx="2">
                  <c:v>Количество участников за 2023г.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2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Сертификаты</c:v>
                </c:pt>
              </c:strCache>
            </c:strRef>
          </c:tx>
          <c:dLbls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Количество конкурсов за 2023г. </c:v>
                </c:pt>
                <c:pt idx="2">
                  <c:v>Количество участников за 2023г.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18</c:v>
                </c:pt>
                <c:pt idx="2">
                  <c:v>104</c:v>
                </c:pt>
              </c:numCache>
            </c:numRef>
          </c:val>
        </c:ser>
        <c:dLbls>
          <c:showVal val="1"/>
        </c:dLbls>
        <c:axId val="118497280"/>
        <c:axId val="118498816"/>
      </c:barChart>
      <c:catAx>
        <c:axId val="118497280"/>
        <c:scaling>
          <c:orientation val="minMax"/>
        </c:scaling>
        <c:axPos val="b"/>
        <c:tickLblPos val="nextTo"/>
        <c:crossAx val="118498816"/>
        <c:crosses val="autoZero"/>
        <c:auto val="1"/>
        <c:lblAlgn val="ctr"/>
        <c:lblOffset val="100"/>
      </c:catAx>
      <c:valAx>
        <c:axId val="118498816"/>
        <c:scaling>
          <c:orientation val="minMax"/>
        </c:scaling>
        <c:axPos val="l"/>
        <c:majorGridlines/>
        <c:numFmt formatCode="General" sourceLinked="1"/>
        <c:tickLblPos val="nextTo"/>
        <c:crossAx val="118497280"/>
        <c:crosses val="autoZero"/>
        <c:crossBetween val="between"/>
      </c:valAx>
    </c:plotArea>
    <c:legend>
      <c:legendPos val="r"/>
    </c:legend>
    <c:plotVisOnly val="1"/>
  </c:chart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1"/>
                <c:pt idx="0">
                  <c:v>Уровень заболеваемости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1"/>
                <c:pt idx="0">
                  <c:v>Уровень заболеваемости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261</c:v>
                </c:pt>
              </c:numCache>
            </c:numRef>
          </c:val>
        </c:ser>
        <c:axId val="118610560"/>
        <c:axId val="118624640"/>
      </c:barChart>
      <c:catAx>
        <c:axId val="118610560"/>
        <c:scaling>
          <c:orientation val="minMax"/>
        </c:scaling>
        <c:axPos val="b"/>
        <c:tickLblPos val="nextTo"/>
        <c:crossAx val="118624640"/>
        <c:crosses val="autoZero"/>
        <c:auto val="1"/>
        <c:lblAlgn val="ctr"/>
        <c:lblOffset val="100"/>
      </c:catAx>
      <c:valAx>
        <c:axId val="118624640"/>
        <c:scaling>
          <c:orientation val="minMax"/>
        </c:scaling>
        <c:axPos val="l"/>
        <c:majorGridlines/>
        <c:numFmt formatCode="General" sourceLinked="1"/>
        <c:tickLblPos val="nextTo"/>
        <c:crossAx val="11861056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0.04505</cdr:x>
      <cdr:y>0.74902</cdr:y>
    </cdr:from>
    <cdr:to>
      <cdr:x>0.2955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7190" y="2728938"/>
          <a:ext cx="198597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0.06931</cdr:x>
      <cdr:y>0.38058</cdr:y>
    </cdr:from>
    <cdr:to>
      <cdr:x>0.11881</cdr:x>
      <cdr:y>0.44754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0066" y="1624010"/>
          <a:ext cx="35719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1D275-0C99-4ED1-9DF1-9D96B6AB0024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5100B-A19F-4197-B82A-F4980CA2E1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642918"/>
            <a:ext cx="6929486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комбинированного вида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«Детский сад №8 «Гнёздышко» г. Черкесска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«ДЕТСКИЙ САД №8 «ГНЁЗДЫШКО</a:t>
            </a:r>
            <a: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u="sng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u="sng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500042"/>
            <a:ext cx="6786610" cy="1285884"/>
          </a:xfrm>
        </p:spPr>
        <p:txBody>
          <a:bodyPr>
            <a:noAutofit/>
          </a:bodyPr>
          <a:lstStyle/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Всероссийский смотр-конкурс </a:t>
            </a:r>
          </a:p>
          <a:p>
            <a:pPr algn="ctr"/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Передовой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опыт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организаций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образовани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я: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у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ниверситет</a:t>
            </a:r>
            <a:r>
              <a:rPr lang="ru-RU" sz="20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i="1" u="sng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</a:p>
          <a:p>
            <a:pPr algn="ctr"/>
            <a:endParaRPr lang="ru-RU" sz="2000" b="1" i="1" u="sng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Документы на сайт\Логотип сад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1260000" cy="121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конкурс\республиканский конкурс Лучший детский сад 2021\IMG-20210521-WA0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571876"/>
            <a:ext cx="2772000" cy="202027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 descr="F:\конкурс\республиканский конкурс Лучший детский сад 2021\IMG-20210521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571876"/>
            <a:ext cx="2772000" cy="2020271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Рисунок 8" descr="F:\конкурс\республиканский конкурс Лучший детский сад 2021\IMG-20210520-WA00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2772000" cy="201676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6778"/>
            <a:ext cx="3838604" cy="64045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Групповые помещения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285720" y="857232"/>
            <a:ext cx="5143536" cy="1643074"/>
          </a:xfrm>
        </p:spPr>
        <p:txBody>
          <a:bodyPr>
            <a:no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 своему значению самым главным помещением в детском дошкольном воспитательном и образовательном учреждении является групповая комната. Именно в ней ребятишки проводят большую часть своего времени пребывания в детском саду.</a:t>
            </a:r>
            <a:r>
              <a:rPr lang="ru-RU" dirty="0" smtClean="0"/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саду имеется 11 групповых помещений, каждое из которых имеет игровую,  приемную, санузел, спальную комнату.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групповые\гр.5 Жу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715008" y="2214554"/>
            <a:ext cx="2917767" cy="1641764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ownloads\групповые\гр.7  Ма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85728"/>
            <a:ext cx="2916000" cy="1639451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ownloads\групповые\гр.8 Вишен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4500570"/>
            <a:ext cx="2916000" cy="2182444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User\Downloads\групповые\гр.9 Солнышко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214818"/>
            <a:ext cx="2952000" cy="2214000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User\Downloads\групповые\гр.10 Ромашки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714620"/>
            <a:ext cx="3600000" cy="1632967"/>
          </a:xfrm>
          <a:prstGeom prst="rect">
            <a:avLst/>
          </a:prstGeom>
          <a:ln w="1905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36828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714356"/>
            <a:ext cx="7929618" cy="5929354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детском саду реализуется: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Основная образовательная программа ДО в соответствии с ФГОС и ФОП ДО;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Комплексная программа «Здоровье»;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Парциальная программа оздоровления дошкольников «Зеленый огонёк здоровья» (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М.Ю.Картушина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«Адаптированная программа для дошкольников с тяжёлыми нарушениями речи» (Л.В.Лопатина);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«Программа коррекционно-развивающей работы  в логопедической группе» (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Н.В.Нищева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Парциальная программа коррекционно-развивающей работы в логопедической группе детского сада для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Комплексная программа «В школу с радостью!»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Коррекционно-развивающие занятия для детей дошкольного возраста (Т.П.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Трясорукова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Парциальная программы «В ожидании чуда» (Л.М.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Гераскина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Детский сад полностью укомплектован. Педагогический коллектив  состоит из 21 человек: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учитель-логопед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инструктор по физической культуре – 1;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педагог-психолог – 1;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воспитатели -17.</a:t>
            </a:r>
          </a:p>
          <a:p>
            <a:pPr algn="just"/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Образовательный ценз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высшее образование имеют – 17человек;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среднее профессиональное педагогическое – 4человека.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576398" cy="51115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57290" y="1000108"/>
          <a:ext cx="7500990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538" y="3000372"/>
            <a:ext cx="78581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Уровень квалификации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высшую квалификационную категорию имеют – 9 педагогов;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первую квалификационную категорию имеют –  9педагогов;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без категории – 3 педагога.</a:t>
            </a:r>
            <a:endParaRPr lang="ru-RU" sz="1300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85852" y="3929066"/>
          <a:ext cx="685804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439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857232"/>
            <a:ext cx="7719274" cy="5391168"/>
          </a:xfrm>
        </p:spPr>
        <p:txBody>
          <a:bodyPr>
            <a:norm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Стаж работы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до 3 лет – 3чл.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 до 5 – 3чл.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5 до 10 – 7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15 до 20 – 2чл.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20 и более – 5чл.</a:t>
            </a: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1300" b="1" i="1" u="sng" dirty="0" smtClean="0">
                <a:latin typeface="Times New Roman" pitchFamily="18" charset="0"/>
                <a:cs typeface="Times New Roman" pitchFamily="18" charset="0"/>
              </a:rPr>
              <a:t>Возраст педагогов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25-29 – 3чл.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30-34 – 1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35-39 – 7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40-44 – 2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45-49 – 3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50-54 – 2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 55-59 – 2 чл.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От 60-64 – 1 чл.</a:t>
            </a:r>
          </a:p>
          <a:p>
            <a:pPr lvl="0" algn="just">
              <a:buFont typeface="Wingdings" pitchFamily="2" charset="2"/>
              <a:buChar char="ü"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3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85852" y="6500834"/>
          <a:ext cx="7358114" cy="7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714744" y="1000108"/>
          <a:ext cx="4981575" cy="208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3143241" y="3500438"/>
          <a:ext cx="5715040" cy="240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654032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об образовательном процессе</a:t>
            </a:r>
            <a:endParaRPr lang="ru-RU" sz="25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7576398" cy="5176854"/>
          </a:xfrm>
        </p:spPr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Систематически и планомерно проводится курсовая подготовка кадров.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2023 году прошли курсовую подготовку: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среди педагогов - 21 человек;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среди техперсонала - 3 человека ,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переподготвку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 - 2 чл.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Создана комплексная система планирования образовательной деятельности с учетом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направленности реализуемой образовательной программы, возрастных особенностей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воспитанников, которая  позволяет поддерживать качество подготовки воспитанников к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школе на достаточно высоком уровне.</a:t>
            </a:r>
          </a:p>
          <a:p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течение учебного года в ДОУ функционировали кружки по интересам: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«Умелые ручки» - руководитель Коновалова Л.И.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«Волшебная кисточка»- руководитель  Микитова М.М.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Что,где,когда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?»–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Избуллаева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З.Ф.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«Шашки»-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Разова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Б.А.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«Мир логики»–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Джегутанова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Л.А.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«АБВГДЭЙКА»–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Бесленеева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М.Х.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Мальвина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» - руководитель 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Дубинкина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Н.И.</a:t>
            </a:r>
          </a:p>
          <a:p>
            <a:pPr lvl="0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«Финансовая грамотность» - руководитель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Цекова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М. Б.</a:t>
            </a:r>
          </a:p>
          <a:p>
            <a:pPr algn="just">
              <a:buFont typeface="Wingdings" pitchFamily="2" charset="2"/>
              <a:buChar char="ü"/>
            </a:pPr>
            <a:endParaRPr lang="ru-RU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инфо ДОУ по годам\2020\конкурс\IMG-20181104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928670"/>
            <a:ext cx="3420000" cy="2565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28" name="Picture 4" descr="C:\инфо ДОУ по годам\2020\конкурс\IMG-20190509-WA0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857628"/>
            <a:ext cx="3528000" cy="2646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29" name="Picture 5" descr="C:\инфо ДОУ по годам\2020\конкурс\IMG-20191228-WA00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857628"/>
            <a:ext cx="3528000" cy="2646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1030" name="Picture 6" descr="C:\инфо ДОУ по годам\2020\конкурс\IMG-20200229-WA00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928670"/>
            <a:ext cx="3456000" cy="259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86766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401080" cy="6000792"/>
          </a:xfrm>
        </p:spPr>
        <p:txBody>
          <a:bodyPr>
            <a:normAutofit/>
          </a:bodyPr>
          <a:lstStyle/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Педагоги МКДОУ систематически принимают активное участие в работе городских методических объединений, городских семинарах, смотрах-конкурсах. </a:t>
            </a: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Укомплектованность штата руководящими, педагогическими работниками МКДОУ «Детский сад  № 8 «Гнёздышко»  составляет 99%. Педагоги детского сада постоянно повышают свой профессиональный уровень, посещают методические объединения города, знакомятся с опытом работы своих коллег и других дошкольных учреждений, приобретают и изучают новинки периодической и методической литературы. Педагогический коллектив работоспособный, стабильный, инициативный, доброжелательный, открытый и демократичный в общении, имеет хорошие перспективы в своем профессиональном развитии.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инфо ДОУ по годам\2020\конкурс\IMG-20190508-WA0062.jpg"/>
          <p:cNvPicPr>
            <a:picLocks noChangeAspect="1" noChangeArrowheads="1"/>
          </p:cNvPicPr>
          <p:nvPr/>
        </p:nvPicPr>
        <p:blipFill>
          <a:blip r:embed="rId2"/>
          <a:srcRect b="7291"/>
          <a:stretch>
            <a:fillRect/>
          </a:stretch>
        </p:blipFill>
        <p:spPr bwMode="auto">
          <a:xfrm>
            <a:off x="357159" y="3643314"/>
            <a:ext cx="4038431" cy="28080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Picture 2" descr="G:\конкурсы\Образцовый детский сад 2023-2024\7c0ca8ef-2879-4ea0-b852-5a3f6be068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643314"/>
            <a:ext cx="3744000" cy="28080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714356"/>
            <a:ext cx="8115328" cy="5411807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 числу современных образовательных технологий, которые используют педагоги детского сада  в своей работе относятся: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технологии, технологии проектной деятельности, технология исследовательской деятельности, информационно-коммуникационные технологии, игровая технология, технология "ТРИЗ", технология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ребенка, личностно-ориентированная технология.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2019года в нашем ДОУ введена работа по направлению «Основы финансовой грамотности детей старшего дошкольного возраста», которому присвоен статус «опорный садик». Знакомство детей с финансовой грамотностью осуществляется в игровой форме. Играя в финансовую грамотность, дети моделируют реальные жизненные ситуации, развивают фантазию, воображение и логику рассуждений, тем самым повышают интерес к экономическим знаниям.</a:t>
            </a:r>
          </a:p>
          <a:p>
            <a:r>
              <a:rPr lang="ru-RU" sz="1400" i="1" dirty="0" smtClean="0"/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Наш детский сад "Гнёздышко" активно участвует в различных фестивалях и конкурсах, занимая достойные места и неоднократно призовые! Воспитанники принимают участие в музыкальных, игровых, физкультурно-оздоровительных и иных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мероприятиях. Коллектив детского сада охотно участвует в общественной жизни города, организован и сплочен.</a:t>
            </a:r>
          </a:p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конкурс ПЕРЕДОВОЙ ОПЫТ 2022\фото\Акция зажги синем 4г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4357694"/>
            <a:ext cx="3996000" cy="2341379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33793" name="Picture 1" descr="F:\конкурс ПЕРЕДОВОЙ ОПЫТ 2022\фото\IMG-20200226-WA0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286256"/>
            <a:ext cx="3204000" cy="2403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инфо ДОУ по годам\2020\конкурс\3ea5fefdcc5a54cfd49e775007a84ffd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857232"/>
            <a:ext cx="3492000" cy="2619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2050" name="Picture 2" descr="G:\конкурсы\Образцовый детский сад 2023-2024\attachment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14752"/>
            <a:ext cx="4356000" cy="263401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051" name="Picture 3" descr="G:\конкурсы\Образцовый детский сад 2023-2024\04489784-249a-4b41-b7ed-32c6f98c60e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714752"/>
            <a:ext cx="3552000" cy="266400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052" name="Picture 4" descr="G:\конкурсы\Образцовый детский сад 2023-2024\e65fca7d-c9ed-48ea-a408-6c712bcf4a84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8596" y="857232"/>
            <a:ext cx="4608000" cy="259200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Участие в мероприятиях и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58204" cy="5857916"/>
          </a:xfrm>
        </p:spPr>
        <p:txBody>
          <a:bodyPr>
            <a:normAutofit/>
          </a:bodyPr>
          <a:lstStyle/>
          <a:p>
            <a:pPr algn="just"/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Каждый год 9 мая по всей нашей необъятной стране проводится акция </a:t>
            </a:r>
            <a:r>
              <a:rPr lang="ru-RU" sz="1500" b="1" i="1" u="sng" dirty="0" smtClean="0">
                <a:latin typeface="Times New Roman" pitchFamily="18" charset="0"/>
                <a:cs typeface="Times New Roman" pitchFamily="18" charset="0"/>
              </a:rPr>
              <a:t>"Бессмертный полк"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. Вечная память и благодарность тем, кто отдал жизнь за свободу и независимость нашей Отчизны! Вместе с родителями и детьми нашего детского сада принимаем активное участие в шествии Бессмертного полка в нашем городе, так как нам дорога память о фронтовиках-победителях!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5" name="Picture 3" descr="F:\конкурс ПЕРЕДОВОЙ ОПЫТ 2022\фото\конкурс И песня тоже воева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4572008"/>
            <a:ext cx="4680000" cy="210922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3076" name="Picture 4" descr="C:\инфо ДОУ по годам\2020\конкурс\IMG-20190507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3168000" cy="2376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3079" name="Picture 7" descr="http://ds8.kchr.prosadiki.ru/media/2020/05/15/1255748927/Spasibo_za_Velikuyu_Pobedu.jpg"/>
          <p:cNvPicPr>
            <a:picLocks noChangeAspect="1" noChangeArrowheads="1"/>
          </p:cNvPicPr>
          <p:nvPr/>
        </p:nvPicPr>
        <p:blipFill>
          <a:blip r:embed="rId4"/>
          <a:srcRect l="7194" t="5924" r="4915" b="11068"/>
          <a:stretch>
            <a:fillRect/>
          </a:stretch>
        </p:blipFill>
        <p:spPr bwMode="auto">
          <a:xfrm>
            <a:off x="1071538" y="4572008"/>
            <a:ext cx="3024000" cy="2142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11" name="Picture 2" descr="C:\Users\User\Downloads\9 мая\Бессмертный полк -2022\397bbb16-4393-46fc-ae23-2303f968f1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2000240"/>
            <a:ext cx="3168000" cy="237600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 детях….</a:t>
            </a:r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i.mycdn.me/i?r=AzEPZsRbOZEKgBhR0XGMT1Rkx5baZLM-tHnu5k321y6FOaaKTM5SRkZCeTgDn6uOyic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142984"/>
            <a:ext cx="6146666" cy="452596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50099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 г.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b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A50021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785786" y="1500174"/>
            <a:ext cx="8147902" cy="476728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7" name="Рисунок 16" descr="http://ds8.kchr.prosadiki.ru/media/2023/04/11/1276040206/ecb97915-4ab5-41b7-9dbf-1acde69d65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00174"/>
            <a:ext cx="2016000" cy="30240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" name="Рисунок 18" descr="http://ds8.kchr.prosadiki.ru/media/2023/04/11/1276040736/9a45c34f-2dec-4f10-b7a4-1ac10e1d06b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500174"/>
            <a:ext cx="2088000" cy="316800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3" name="Рисунок 22" descr="C:\Users\1\Downloads\конкурсы\gramota_1_stepeni_Shenkao_Diana_page-00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285992"/>
            <a:ext cx="2232000" cy="32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50099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 г.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b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A50021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785786" y="1500174"/>
            <a:ext cx="8147902" cy="476728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4" name="Рисунок 23" descr="http://ds8.kchr.prosadiki.ru/media/2023/09/27/1334984011/attachment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928802"/>
            <a:ext cx="2815523" cy="2808000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" name="Рисунок 7" descr="http://ds8.kchr.prosadiki.ru/media/2023/10/31/1334457143/Chagarova_E_smira.JPG"/>
          <p:cNvPicPr/>
          <p:nvPr/>
        </p:nvPicPr>
        <p:blipFill>
          <a:blip r:embed="rId3"/>
          <a:srcRect b="1865"/>
          <a:stretch>
            <a:fillRect/>
          </a:stretch>
        </p:blipFill>
        <p:spPr bwMode="auto">
          <a:xfrm>
            <a:off x="5429256" y="1643050"/>
            <a:ext cx="2418727" cy="34200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750099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 г.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br>
              <a:rPr lang="ru-RU" sz="28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A50021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785786" y="1500174"/>
            <a:ext cx="8147902" cy="476728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8" name="Рисунок 17" descr="http://ds8.kchr.prosadiki.ru/media/2023/04/11/1276040973/fa8cec7d-64e8-4456-80c6-ed476fc2800f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428736"/>
            <a:ext cx="2160000" cy="316800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" name="Рисунок 21" descr="http://ds8.kchr.prosadiki.ru/media/2023/03/16/1276250031/Polesikov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928802"/>
            <a:ext cx="2590299" cy="366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ds8.kchr.prosadiki.ru/media/2023/10/31/1334451404/Mikityuk_Asiy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000240"/>
            <a:ext cx="2396028" cy="3420000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796908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2023г.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Международные конкурсы</a:t>
            </a:r>
            <a:endParaRPr lang="ru-RU" sz="25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 descr="http://ds8.kchr.prosadiki.ru/media/2023/04/11/1276040813/a3e54df6-c2e5-435a-b03c-3fbd1d49c09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5926"/>
            <a:ext cx="2448000" cy="34200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http://ds8.kchr.prosadiki.ru/media/2023/02/02/1290965206/ocr.jpg"/>
          <p:cNvPicPr/>
          <p:nvPr/>
        </p:nvPicPr>
        <p:blipFill>
          <a:blip r:embed="rId3"/>
          <a:srcRect b="1975"/>
          <a:stretch>
            <a:fillRect/>
          </a:stretch>
        </p:blipFill>
        <p:spPr bwMode="auto">
          <a:xfrm>
            <a:off x="6357950" y="1714488"/>
            <a:ext cx="2399600" cy="33912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3" name="Рисунок 12" descr="http://ds8.kchr.prosadiki.ru/media/2023/04/11/1276040336/ad617637-6b9c-4910-b19a-920e27586b7d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714488"/>
            <a:ext cx="2448795" cy="3528000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93978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 г.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Мунициальные</a:t>
            </a: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ds8.kchr.prosadiki.ru/media/2023/06/04/1280633946/IMG_49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43050"/>
            <a:ext cx="2736000" cy="4032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Содержимое 8" descr="C:\Users\1\Downloads\Достижения 01.02.2023\PHOTO-2023-08-24-20-19-57.jpg"/>
          <p:cNvPicPr>
            <a:picLocks noGrp="1"/>
          </p:cNvPicPr>
          <p:nvPr>
            <p:ph idx="1"/>
          </p:nvPr>
        </p:nvPicPr>
        <p:blipFill>
          <a:blip r:embed="rId3" cstate="print"/>
          <a:srcRect t="4038" r="2794" b="4732"/>
          <a:stretch>
            <a:fillRect/>
          </a:stretch>
        </p:blipFill>
        <p:spPr bwMode="auto">
          <a:xfrm>
            <a:off x="5214942" y="1643050"/>
            <a:ext cx="2916000" cy="403200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Достижения воспитанников за 2023г.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1285860"/>
          <a:ext cx="7929586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725470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Сводная таблица мониторинга  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уровня  развития детей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00108"/>
            <a:ext cx="7647836" cy="52482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643042" y="1357298"/>
          <a:ext cx="7182514" cy="4385249"/>
        </p:xfrm>
        <a:graphic>
          <a:graphicData uri="http://schemas.openxmlformats.org/drawingml/2006/table">
            <a:tbl>
              <a:tblPr/>
              <a:tblGrid>
                <a:gridCol w="1774618"/>
                <a:gridCol w="968724"/>
                <a:gridCol w="945463"/>
                <a:gridCol w="836659"/>
                <a:gridCol w="968724"/>
                <a:gridCol w="945463"/>
                <a:gridCol w="742863"/>
              </a:tblGrid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область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Начало года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Конец года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1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42ч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4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9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Физическое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4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46ч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53ч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21ч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12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детей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318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(расчет берется из 160чл.)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282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чл</a:t>
                      </a:r>
                      <a:endParaRPr lang="ru-RU" sz="14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(расчет берется из 120чл.)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http://ds8.kchr.prosadiki.ru/media/2023/01/11/1287809479/Damalaeva_Zarina_Vladimirovna_page-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0240"/>
            <a:ext cx="2302625" cy="33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ds8.kchr.prosadiki.ru/media/2023/12/14/1336792724/Diplom_Aslanukovoj_Milany_Muaedovn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285860"/>
            <a:ext cx="3348000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Профессиональная деятельность руководителя доу по баллам\2023-2024 (1 полугодие)\Харцизова М. А.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929066"/>
            <a:ext cx="3279731" cy="2304000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86834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http://ds8.kchr.prosadiki.ru/media/2023/11/08/1337209325/Diplom_Abdokovoj_L._A.JPG"/>
          <p:cNvPicPr>
            <a:picLocks noGrp="1"/>
          </p:cNvPicPr>
          <p:nvPr>
            <p:ph idx="1"/>
          </p:nvPr>
        </p:nvPicPr>
        <p:blipFill>
          <a:blip r:embed="rId2"/>
          <a:srcRect l="4231" t="3268" r="4796"/>
          <a:stretch>
            <a:fillRect/>
          </a:stretch>
        </p:blipFill>
        <p:spPr bwMode="auto">
          <a:xfrm>
            <a:off x="3500430" y="4572008"/>
            <a:ext cx="3348000" cy="20160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http://ds8.kchr.prosadiki.ru/media/2023/10/04/1335866769/Bekizov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285860"/>
            <a:ext cx="2219249" cy="3132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5" name="Рисунок 14" descr="http://ds8.kchr.prosadiki.ru/media/2023/08/23/1282981464/Xarcizova_Marina_Aliev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357298"/>
            <a:ext cx="2111612" cy="298800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C:\Users\1\Downloads\5af8f9a8-4640-48e9-a24f-a49ce42c31bb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1214422"/>
            <a:ext cx="2196000" cy="324000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86834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11" descr="C:\Users\1\Downloads\192f3e1a-a42c-4d26-8dc5-ad869c5d9d3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357562"/>
            <a:ext cx="2052000" cy="2916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Рисунок 9" descr="http://ds8.kchr.prosadiki.ru/media/2023/01/11/1287806199/Ozova_Aminat_Abubekirovna_page-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571744"/>
            <a:ext cx="2016000" cy="2880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2" name="Рисунок 11" descr="http://ds8.kchr.prosadiki.ru/media/2023/04/11/1276039605/IMG_10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71612"/>
            <a:ext cx="2052000" cy="288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 descr="http://ds8.kchr.prosadiki.ru/media/2023/02/03/1291023411/Aganova_R.I._12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1142984"/>
            <a:ext cx="2196000" cy="3132000"/>
          </a:xfrm>
          <a:prstGeom prst="rect">
            <a:avLst/>
          </a:prstGeom>
          <a:noFill/>
          <a:ln w="38100">
            <a:solidFill>
              <a:srgbClr val="CC9B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Основные сведения</a:t>
            </a:r>
            <a:endParaRPr lang="ru-RU" sz="3600" b="1" i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214414" y="1071546"/>
            <a:ext cx="7719274" cy="5572164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Полное наименование  образовательного учреждения –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комбинированного вида «Детский сад №8 «Гнёздышко»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Сокращенное название по Уставу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МКДОУ Д/С № 8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Юридический адрес учреждения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369000, Российская Федерация,                                                    Карачаево-Черкесская республика, город Черкесск, пр.Ленина, д. 60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Заведующий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                 </a:t>
            </a:r>
            <a:r>
              <a:rPr lang="ru-RU" sz="1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Дамалаева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Зарина  Владимировна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Учредитель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      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мэрии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образования  города Черкесска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               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dets8@mail.ru</a:t>
            </a:r>
            <a:endParaRPr lang="ru-RU" sz="1800" b="1" i="1" u="sng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Телефон                        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8 (8782) 26 24 48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сайта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                 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https://ds8-cherkessk-r09.gosweb.gosuslugi.ru/</a:t>
            </a:r>
            <a:endParaRPr lang="ru-RU" sz="1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инстаграма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     </a:t>
            </a:r>
            <a:r>
              <a:rPr lang="ru-RU" sz="1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err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gnezd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shko_8  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Telegram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канале 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https://t.me/gnezdyshko_8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 в Одноклассниках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https://ok.ru/group/675330445891117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Страница </a:t>
            </a:r>
            <a:r>
              <a:rPr 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vk.com/club205230548</a:t>
            </a:r>
            <a:r>
              <a:rPr lang="ru-RU" sz="1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800" b="1" i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kartinkin.net/uploads/posts/2021-07/1627002401_17-kartinkin-com-p-detskii-fon-s-solnishkom-krasivo-1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ds8.kchr.prosadiki.ru/media/2023/10/31/1334456603/Besleneeva_Margarita_Xadzhimuratovna_page-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500174"/>
            <a:ext cx="2158634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ds8.kchr.prosadiki.ru/media/2023/10/30/1334450987/Aslanukova_Milana_Muaedovn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71612"/>
            <a:ext cx="2304000" cy="3276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Содержимое 6" descr="F:\Профессиональная деятельность руководителя доу по баллам\2023-2024 (1 полугодие)\Абдокова Л. А.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571612"/>
            <a:ext cx="2813858" cy="199089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http://ds8.kchr.prosadiki.ru/media/2023/11/08/1337209200/Sertifikat_Besleneevoj_M._X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000504"/>
            <a:ext cx="3240000" cy="21600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сертификаты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F:\Профессиональная деятельность руководителя доу по баллам\2023-2024 (1 полугодие)\Озова А. А.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2" y="4357694"/>
            <a:ext cx="3240000" cy="22320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C:\Users\1\Downloads\kompleks-po-logopediceskomu-massazu-bonus-artikularnaa-gimnastika (2)_page-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428736"/>
            <a:ext cx="1909236" cy="27000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Рисунок 12" descr="http://ds8.kchr.prosadiki.ru/media/2023/06/09/1280379160/IMG_53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1938686" cy="2700000"/>
          </a:xfrm>
          <a:prstGeom prst="rect">
            <a:avLst/>
          </a:prstGeom>
          <a:noFill/>
          <a:ln w="5715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5" name="Рисунок 14" descr="G:\Профессиональная деятельность руководителя доу по баллам\2023-2024 (1 полугодие)\Коновалова Л. И. Сертифика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500174"/>
            <a:ext cx="1984302" cy="320400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сертификаты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https://lk.eisrf.ru/media/2023/05/25/1278053239/Akova_Al_bina_E_dikovn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28736"/>
            <a:ext cx="3672000" cy="2484000"/>
          </a:xfrm>
          <a:prstGeom prst="rect">
            <a:avLst/>
          </a:prstGeom>
          <a:solidFill>
            <a:srgbClr val="996633"/>
          </a:solidFill>
          <a:ln w="38100">
            <a:solidFill>
              <a:srgbClr val="996633"/>
            </a:solidFill>
            <a:miter lim="800000"/>
            <a:headEnd/>
            <a:tailEnd/>
          </a:ln>
        </p:spPr>
      </p:pic>
      <p:pic>
        <p:nvPicPr>
          <p:cNvPr id="10" name="Рисунок 9" descr="http://ds8.kchr.prosadiki.ru/media/2023/06/09/1280380913/IMG_534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143380"/>
            <a:ext cx="3400893" cy="24048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6" name="Рисунок 15" descr="C:\Users\User\Downloads\IMG_88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928934"/>
            <a:ext cx="2304000" cy="35280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7" name="Рисунок 16" descr="G:\Профессиональная деятельность руководителя доу по баллам\2023-2024 (1 полугодие)\crea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785926"/>
            <a:ext cx="2120734" cy="342000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CC66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 за 2023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Международные конкурсы</a:t>
            </a:r>
            <a:endParaRPr lang="ru-RU" sz="2500" dirty="0"/>
          </a:p>
        </p:txBody>
      </p:sp>
      <p:pic>
        <p:nvPicPr>
          <p:cNvPr id="7" name="Содержимое 6" descr="http://ds8.kchr.prosadiki.ru/media/2023/11/02/1334574294/Diplom_Aslanukovoj_M._M._ot_01.11.202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6578" y="2786058"/>
            <a:ext cx="216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ds8.kchr.prosadiki.ru/media/2023/08/23/1282977547/Diplom_za_uchastie_v_meropriyatii_zavedu__v_seti_Internet_oplata_tovaro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643182"/>
            <a:ext cx="2114121" cy="2988000"/>
          </a:xfrm>
          <a:prstGeom prst="rect">
            <a:avLst/>
          </a:prstGeom>
          <a:noFill/>
          <a:ln w="190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ttp://ds8.kchr.prosadiki.ru/media/2023/03/19/1276367574/Sertifikat_pedagog_Izbullaeva_Zurida_Fazlievna_page-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643050"/>
            <a:ext cx="3672000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797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 за 2023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Муниципальные конкурсы</a:t>
            </a:r>
            <a:b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Воспитатель года - 2024.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Участник конкурса - воспитатель первой категории 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Цекова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Анатольевна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21.11.2023г.</a:t>
            </a: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endParaRPr lang="ru-RU" sz="2500" dirty="0">
              <a:latin typeface="Georgia" pitchFamily="18" charset="0"/>
            </a:endParaRPr>
          </a:p>
        </p:txBody>
      </p:sp>
      <p:pic>
        <p:nvPicPr>
          <p:cNvPr id="8" name="Содержимое 7" descr="http://ds8.kchr.prosadiki.ru/media/2023/11/22/1337611893/attachment_49.jpeg"/>
          <p:cNvPicPr>
            <a:picLocks noGrp="1"/>
          </p:cNvPicPr>
          <p:nvPr>
            <p:ph idx="1"/>
          </p:nvPr>
        </p:nvPicPr>
        <p:blipFill>
          <a:blip r:embed="rId2"/>
          <a:srcRect l="349" t="7600" r="13491" b="4840"/>
          <a:stretch>
            <a:fillRect/>
          </a:stretch>
        </p:blipFill>
        <p:spPr bwMode="auto">
          <a:xfrm>
            <a:off x="1071538" y="2643182"/>
            <a:ext cx="3888000" cy="30240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http://ds8.kchr.prosadiki.ru/media/2023/11/22/1337612154/attachment_1.jpeg"/>
          <p:cNvPicPr/>
          <p:nvPr/>
        </p:nvPicPr>
        <p:blipFill>
          <a:blip r:embed="rId3"/>
          <a:srcRect r="11089" b="12359"/>
          <a:stretch>
            <a:fillRect/>
          </a:stretch>
        </p:blipFill>
        <p:spPr bwMode="auto">
          <a:xfrm>
            <a:off x="5143504" y="2643182"/>
            <a:ext cx="3780000" cy="30600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797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 за 2023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Почетная грамота Министерства просвещения Российской Федерации музыкальному руководителю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Дубинкиной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Нелли Ивановны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Georgia" pitchFamily="18" charset="0"/>
              </a:rPr>
              <a:t/>
            </a:r>
            <a:br>
              <a:rPr lang="ru-RU" sz="2400" dirty="0" smtClean="0">
                <a:latin typeface="Georgia" pitchFamily="18" charset="0"/>
              </a:rPr>
            </a:br>
            <a:endParaRPr lang="ru-RU" sz="2500" dirty="0">
              <a:latin typeface="Georgia" pitchFamily="18" charset="0"/>
            </a:endParaRPr>
          </a:p>
        </p:txBody>
      </p:sp>
      <p:pic>
        <p:nvPicPr>
          <p:cNvPr id="6" name="Содержимое 5" descr="http://ds8.kchr.prosadiki.ru/media/2023/10/06/1335715825/Pochetnaya_gramota_Minprosveshheniya_RF_Dubinkinoj_N._I._kopiy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071678"/>
            <a:ext cx="6336000" cy="432000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детского сада за 2023 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Всероссийские конкурсы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://ds8.kchr.prosadiki.ru/media/2023/05/26/1277841992/Gramota_Pobeditely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785926"/>
            <a:ext cx="2628000" cy="37080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Достижения педагогов за 2023год</a:t>
            </a:r>
            <a:b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28" y="1447800"/>
          <a:ext cx="7215238" cy="42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 технологии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401080" cy="5929354"/>
          </a:xfrm>
        </p:spPr>
        <p:txBody>
          <a:bodyPr>
            <a:no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Планомерное сохранение и развитие здоровья в условиях нашего МКДОУ осуществляется по нескольким направлениям.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Считая  физическое развитие и  укрепление здоровья детей ведущими направлениями в работе с дошкольниками, коллектив МКДОУ осуществляет систематическую физкультурно-оздоровительную и лечебно-профилактическую работу. В течение года осуществляется комплексная система физкультурно-оздоровительных мероприятий: 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утренняя гимнастика: в тёплое время года на свежем воздухе, в холодное – в зале;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физкультурные занятия – 3 раза в неделю, одно из которых на свежем воздухе : в теплый период – все 3  проводятся  на улице;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физкультурные праздники и развлечения;	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ежедневные прогулки;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оздоровительная гимнастика после сна;	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 время  проведения познавательной деятельности физкультминутки;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закаливающие процедуры: профилактика плоскостопия, обширное умывание,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солнечные и воздушные ванны, хождение босиком;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витаминизация  пищи;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санитарно – просветительная  работа с  родителями и персоналом МКДОУ.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режим дня активно включена пальчиковая гимнастика, способствующая развитию мелкой моторики и тактильных ощущений. </a:t>
            </a:r>
          </a:p>
          <a:p>
            <a:pPr algn="just"/>
            <a:endParaRPr lang="ru-RU" sz="1400" b="1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15328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 технологии</a:t>
            </a:r>
            <a:endParaRPr lang="ru-RU" sz="28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1480"/>
            <a:ext cx="8401080" cy="6143668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Анализ развития физической подготовленности показывает, что многие дети правильно  выполняют большинство физических упражнений, играют в подвижные игры. Плановое системное обучение двигательным навыкам на занятиях физкультурой и совершенствование их в индивидуальной работе помогают поднять уровень двигательных навыков, повысить интерес к физическим упражнениям и качество выполнения 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каждой возрастной группе соблюдается оптимальный двигательный режим, используются  элементы релаксации, 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психогимнастика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пальчиковая гимнастика , работает систематически  педагог-психолог  с проблемными детьми.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 также  в каждой возрастной группе  есть уголок двигательной активности, где сосредоточено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физоборудование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для индивидуальной работы с детьми, атрибуты к подвижным и спортивным играм. С детьми организовываются игры подвижные, народные – народностей, населяющих  наш регион , малые виды спорта – волейбол , баскетбол, катание на велосипедах , на санях , роликовые коньки; работа кружка «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Здоровичок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20483" name="Picture 3" descr="C:\инфо ДОУ по годам\2020\конкурс\республиканский конкурс Лучший детский сад 2021\IMG-20210330-WA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876"/>
            <a:ext cx="3996000" cy="299700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</p:pic>
      <p:pic>
        <p:nvPicPr>
          <p:cNvPr id="3076" name="Picture 4" descr="http://ds8.kchr.prosadiki.ru/media/2022/04/12/1294451959/2bce3518-45d9-44f2-8e86-37534c1596de.JPG"/>
          <p:cNvPicPr>
            <a:picLocks noChangeAspect="1" noChangeArrowheads="1"/>
          </p:cNvPicPr>
          <p:nvPr/>
        </p:nvPicPr>
        <p:blipFill>
          <a:blip r:embed="rId3"/>
          <a:srcRect l="4465" r="9215" b="2103"/>
          <a:stretch>
            <a:fillRect/>
          </a:stretch>
        </p:blipFill>
        <p:spPr bwMode="auto">
          <a:xfrm>
            <a:off x="500034" y="3786190"/>
            <a:ext cx="4143372" cy="2643206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садика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329642" cy="5268931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МКДОУ «Детский сад №8 «Гнездышко» свою историю начал с 1975 года.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1975 года до  1993 года здание детского сада принадлежало предприятию «Карачаево-Черкесскому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сельхозстрою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1993году детский сад передан городскому управлению образования. За этот период создана и реализуется модель содружества детско-родительского и педагогического коллектива.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1995 году на базе ДОУ  открыта  коррекционная  логопедическая группа и детский сад получил статус - «детский сад комбинированного вида». 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2010года  детский сад переведён в статус Муниципального казённого дошкольного образовательного учреждения с приоритетным художественно-эстетическим развитием. Режим функционирования установлен Учредителем, исходя из потребностей семьи и возможностей бюджетного финансирования: рабочая неделя – пятидневная, длительность работы – 10.5 часов. Здание детского сада типовое, благоустроенное.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конкурс ПЕРЕДОВОЙ ОПЫТ 2022\фото\фот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929066"/>
            <a:ext cx="3492000" cy="2618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097" name="Picture 1" descr="C:\инфо ДОУ по годам\2020\конкурс\республиканский конкурс Лучший детский сад 2021\ANDW0285_kop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929066"/>
            <a:ext cx="3456000" cy="259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647836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Уровень заболеваемости детей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000108"/>
            <a:ext cx="7647836" cy="52482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000100" y="3571876"/>
          <a:ext cx="7643866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214414" y="5357826"/>
            <a:ext cx="74295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Сравнивая показатели заболеваемости за 2022 и 2023 учебный год можно сказать, что он пусть незначительно, но снизился, на 36 воспитанников, что составляет 12% ниже.</a:t>
            </a:r>
            <a:endParaRPr lang="ru-RU" b="1" i="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14481" y="928671"/>
          <a:ext cx="6024561" cy="2393826"/>
        </p:xfrm>
        <a:graphic>
          <a:graphicData uri="http://schemas.openxmlformats.org/drawingml/2006/table">
            <a:tbl>
              <a:tblPr/>
              <a:tblGrid>
                <a:gridCol w="2008187"/>
                <a:gridCol w="2008187"/>
                <a:gridCol w="2008187"/>
              </a:tblGrid>
              <a:tr h="267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Классификация болезней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C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C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CC3"/>
                    </a:solidFill>
                  </a:tcPr>
                </a:tc>
              </a:tr>
              <a:tr h="234392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ОРВИ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189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34392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Острый ларингит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13689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Острый ринит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34392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Ветряная оспа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37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34392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kern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COVID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34392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Бронхит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45091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Другие заболевания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  <a:tr h="245091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297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kern="1200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5028" marR="75028" marT="37514" marB="3751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CE"/>
                    </a:solidFill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569518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Распределение детей по группам здоровья</a:t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(% от общего количества воспитанников)</a:t>
            </a: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800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071546"/>
            <a:ext cx="7790712" cy="5176854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 lvl="0">
              <a:buNone/>
            </a:pPr>
            <a:endParaRPr lang="ru-RU" altLang="ja-JP" sz="14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>
              <a:buNone/>
            </a:pP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Исходя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показателях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количестве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дошкольников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имеющих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отклонения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сделать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большинство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воспитанников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имеют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первую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группу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Наконец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ru-RU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4и 5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группой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здоровья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de-DE" altLang="ja-JP" sz="1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выявлены</a:t>
            </a:r>
            <a:r>
              <a:rPr lang="de-DE" altLang="ja-JP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de-DE" altLang="ja-JP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/>
              <a:t>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214414" y="3714752"/>
          <a:ext cx="7358114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28794" y="1071545"/>
          <a:ext cx="6042997" cy="1357322"/>
        </p:xfrm>
        <a:graphic>
          <a:graphicData uri="http://schemas.openxmlformats.org/drawingml/2006/table">
            <a:tbl>
              <a:tblPr/>
              <a:tblGrid>
                <a:gridCol w="1138471"/>
                <a:gridCol w="1186256"/>
                <a:gridCol w="1185610"/>
                <a:gridCol w="1342530"/>
                <a:gridCol w="1190130"/>
              </a:tblGrid>
              <a:tr h="612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Группы здоровья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группа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группа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группа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группа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91A7"/>
                    </a:solidFill>
                  </a:tcPr>
                </a:tc>
              </a:tr>
              <a:tr h="3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2022 г.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85% (290)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12 % (43)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3% (9)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</a:tr>
              <a:tr h="364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2023 г.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71% (201)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19% (54)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6% (17)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0%(1</a:t>
                      </a:r>
                      <a:r>
                        <a:rPr lang="ru-RU" sz="1400" b="1" i="1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B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в логопедической группе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401080" cy="6000792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детском саду имеется логопедическая группа, предназначенная для обучения детей с нарушениями речи. В нее распределяют детей с учетом специфики не только речевых особенностей, но и возрастных. Прием воспитанников в группе ведется с 5 лет.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Работа ведется по программе Н.В.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Программа составлена с учетом методической литературы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Н.В.Нищевой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. Работа педагога-психолога, учителя-логопеда проводится в тесном контакте с воспитателями.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Музыкальный руководитель строит познавательную деятельность с учетом особенностей детей. В ходе занятия используются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логоритмические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упражнения, имеющие оздоровительную направленность (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общеразвивающие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упражнения, работа над певческим дыханием и развитием певческого голоса, простейшие приемы массажа).Особое внимание уделяется формированию чувства ритма. Для этого используются такие приемы, как передача ритма хлопками, шагами, при помощи погремушки и т.д. 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Работу  по физическому развитию проводит  инструктор по физической культуре, используя  коррекционные упражнения для развития ориентировки в пространстве, зрительных функций, индивидуальный подход к каждому ребенку с учетом особенностей.</a:t>
            </a:r>
          </a:p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конкурс ПЕРЕДОВОЙ ОПЫТ 2022\фото\логопед.гр. 1.jpg"/>
          <p:cNvPicPr>
            <a:picLocks noChangeAspect="1" noChangeArrowheads="1"/>
          </p:cNvPicPr>
          <p:nvPr/>
        </p:nvPicPr>
        <p:blipFill>
          <a:blip r:embed="rId2" cstate="print"/>
          <a:srcRect l="12356" b="1815"/>
          <a:stretch>
            <a:fillRect/>
          </a:stretch>
        </p:blipFill>
        <p:spPr bwMode="auto">
          <a:xfrm>
            <a:off x="1000100" y="4214817"/>
            <a:ext cx="2291506" cy="2520000"/>
          </a:xfrm>
          <a:prstGeom prst="rect">
            <a:avLst/>
          </a:prstGeom>
          <a:noFill/>
        </p:spPr>
      </p:pic>
      <p:pic>
        <p:nvPicPr>
          <p:cNvPr id="21507" name="Picture 3" descr="F:\конкурс ПЕРЕДОВОЙ ОПЫТ 2022\фото\логопед.гр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4143380"/>
            <a:ext cx="2124000" cy="2546765"/>
          </a:xfrm>
          <a:prstGeom prst="rect">
            <a:avLst/>
          </a:prstGeom>
          <a:noFill/>
        </p:spPr>
      </p:pic>
      <p:pic>
        <p:nvPicPr>
          <p:cNvPr id="21508" name="Picture 4" descr="F:\конкурс ПЕРЕДОВОЙ ОПЫТ 2022\фото\логопед.гр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071942"/>
            <a:ext cx="2167200" cy="2610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effectLst/>
                <a:latin typeface="Times New Roman" pitchFamily="18" charset="0"/>
                <a:cs typeface="Times New Roman" pitchFamily="18" charset="0"/>
              </a:rPr>
              <a:t>	Организация питания</a:t>
            </a:r>
            <a:endParaRPr lang="ru-RU" sz="28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86766" cy="6215082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Организация питания в ДОУ соответствует санитарно-эпидемиологическим правилам и нормативам. В ДОУ организовано 3-х разовое горячее питание: завтрак, обед, полдник. ДОУ работает по примерному двухнедельному меню от 3 до 7 лет, утверждённым заведующей ДОУ.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 основании ежедневного меню составляется меню-требование установленного образца с указанием выхода блюд для детей разного возраста.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Выдача готовой пищи осуществляется только после проведения приемочного контроля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бракеражной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комиссией.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Медицинская сестра и повар контролируют нормы, калорийность пищи, энергетическую ценность блюд, сбалансированность питания и пр.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группах соблюдается питьевой режим.</a:t>
            </a:r>
          </a:p>
          <a:p>
            <a:endParaRPr lang="ru-RU" sz="1400" b="1" i="1" dirty="0"/>
          </a:p>
        </p:txBody>
      </p:sp>
      <p:pic>
        <p:nvPicPr>
          <p:cNvPr id="7" name="Picture 2" descr="F:\конкурс ПЕРЕДОВОЙ ОПЫТ 2022\фото\питание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429000"/>
            <a:ext cx="3492000" cy="2619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7169" name="Picture 1" descr="F:\конкурс ПЕРЕДОВОЙ ОПЫТ 2022\фото\питание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29000"/>
            <a:ext cx="3492000" cy="26190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Обучение правилам дорожной безопасности</a:t>
            </a:r>
            <a:endParaRPr lang="ru-RU" sz="2800" b="1" i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857232"/>
            <a:ext cx="8258204" cy="5786478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Обеспечение здоровья детей — основная цель, главная задача цивилизованного общества. Обучение правилам дорожного движения  в детском саду – это жизненная необходимость, поэтому различные мероприятия по ПДД всегда актуальны в нашем учреждении. В детском саду ребенок должен усвоить основные понятия системы дорожного движения и научиться важнейшим правилам поведения на дороге. ПДД  в детском саду – это довольно большой комплекс знаний, который воспитатели  стараются донести до детей, ведь от этого зависит их безопасность на дороге. </a:t>
            </a: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Наши воспитанники постоянно встречаются с инспекторами ГИБДД, участвуют в различных мероприятиях, конкурсах. </a:t>
            </a:r>
          </a:p>
          <a:p>
            <a:pPr algn="just"/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s://static.mvd.ru/upload/site13/document_images/Screenshot_20220105-101021_Galle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static.mvd.ru/upload/site13/document_images/Screenshot_20220105-101021_Gallery-8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://ds8.kchr.prosadiki.ru/media/2023/02/07/1290926822/ocr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2976000" cy="2232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  <p:pic>
        <p:nvPicPr>
          <p:cNvPr id="7172" name="Picture 4" descr="http://ds8.kchr.prosadiki.ru/media/2023/02/07/1290926604/IMG-20230204-WA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928934"/>
            <a:ext cx="2520000" cy="2520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  <p:pic>
        <p:nvPicPr>
          <p:cNvPr id="7173" name="Picture 5" descr="C:\Users\1\Downloads\правила дорожного движения 13.10.2023\IMG_2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000504"/>
            <a:ext cx="2976000" cy="2232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Скажи террору – НЕТ</a:t>
            </a:r>
            <a:endParaRPr lang="ru-RU" sz="2800" b="1" i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58204" cy="5197493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Формирование основ культуры безопасности детей осуществляется в нашем ДОУ в разных направлениях. Основное – это работа с детьми, с родителями, педагогическим коллективом и персоналом. Важно не только оберегать ребенка от опасности, но и готовить его встрече с возможными трудностями, формировать представление о наиболее опасных ситуациях, о необходимости соблюдения мер предосторожности, прививать ему навыки безопасного поведения в быту. Работа ведется совместно с родителями, которые выступают для ребенка примером для подражания. В нашем детском саду проводятся тематические недели, встречи с сотрудниками охранной организации, с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Росгвардии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под девизом: «Скажи террору – НЕТ!» </a:t>
            </a: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145" name="Picture 1" descr="C:\Users\1\Downloads\АНТИТЕРРОР 01.09.2023\EB562B11-A34C-4C62-994F-A0FC1EEE32A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857628"/>
            <a:ext cx="2928000" cy="2196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  <p:pic>
        <p:nvPicPr>
          <p:cNvPr id="6146" name="Picture 2" descr="C:\Users\1\Downloads\ВСТРЕЧА С МВД по критическим ситуациям\PHOTO-2022-11-02-14-42-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3857628"/>
            <a:ext cx="2928000" cy="2196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  <p:pic>
        <p:nvPicPr>
          <p:cNvPr id="6147" name="Picture 3" descr="C:\Users\1\Downloads\антитеррор\13.09.2022\PHOTO-2022-10-13-14-16-37.jpg"/>
          <p:cNvPicPr>
            <a:picLocks noChangeAspect="1" noChangeArrowheads="1"/>
          </p:cNvPicPr>
          <p:nvPr/>
        </p:nvPicPr>
        <p:blipFill>
          <a:blip r:embed="rId4" cstate="print"/>
          <a:srcRect l="31" t="18750" b="14583"/>
          <a:stretch>
            <a:fillRect/>
          </a:stretch>
        </p:blipFill>
        <p:spPr bwMode="auto">
          <a:xfrm>
            <a:off x="3286116" y="3000372"/>
            <a:ext cx="2673826" cy="237600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362084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Финансово-экономическая деятельность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00108"/>
            <a:ext cx="7576398" cy="5248292"/>
          </a:xfrm>
        </p:spPr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Работа по  материально-техническому обеспечению планируется в годовом плане, отражена в  Программе развития ДОУ, соглашении по охране труда. 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здании оборудованы музыкальный зал, физкультурный зал,  кабинет педагога-психолога (кабинет психологической разгрузки), учителя-логопеда, медицинский кабинет.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Групповые помещения оборудованы с учетом возрастных особенностей детей и в соответствии с требованиями реализуемой образовательной  программы ДОУ. На территории детского сада имеются участки для прогулок детей, цветники, экологическая тропа, тропа Здоровья.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В течение года ведется пополнение спортивного инвентаря и наглядности, методической литературы, игровых уголков  в соответствии с требованиями ФГОС, средств ТСО.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Оборудование используется рационально, ведётся учёт материальных ценностей, приказом по ДОУ назначены ответственные лица за сохранность имущества. Вопросы по материально-техническому обеспечению рассматриваются на административных совещаниях, совещаниях по охране труда.</a:t>
            </a:r>
          </a:p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Здание, территория ДОУ соответствует санитарно-эпидемиологическим правилам и нормативам, требованиям пожарной и </a:t>
            </a:r>
            <a:r>
              <a:rPr lang="ru-RU" sz="1300" b="1" i="1" dirty="0" err="1" smtClean="0">
                <a:latin typeface="Times New Roman" pitchFamily="18" charset="0"/>
                <a:cs typeface="Times New Roman" pitchFamily="18" charset="0"/>
              </a:rPr>
              <a:t>электробезопасности</a:t>
            </a: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, нормам охраны труда. </a:t>
            </a:r>
          </a:p>
          <a:p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57290" y="4857761"/>
          <a:ext cx="7572428" cy="1527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44"/>
                <a:gridCol w="1285884"/>
              </a:tblGrid>
              <a:tr h="240322"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0322">
                <a:tc>
                  <a:txBody>
                    <a:bodyPr/>
                    <a:lstStyle/>
                    <a:p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31466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48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Фонд оплаты</a:t>
                      </a:r>
                      <a:r>
                        <a:rPr lang="ru-RU" sz="13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труда учреждения</a:t>
                      </a:r>
                      <a:endParaRPr lang="ru-RU" sz="13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300" b="1" i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Затраты на внедрение и использование цифровых технологий</a:t>
                      </a:r>
                    </a:p>
                    <a:p>
                      <a:r>
                        <a:rPr lang="ru-RU" sz="13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16342,5</a:t>
                      </a:r>
                    </a:p>
                    <a:p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14939,8</a:t>
                      </a:r>
                    </a:p>
                    <a:p>
                      <a:r>
                        <a:rPr lang="ru-RU" sz="13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183,7</a:t>
                      </a:r>
                      <a:endParaRPr lang="ru-RU" sz="13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7504960" cy="714380"/>
          </a:xfrm>
        </p:spPr>
        <p:txBody>
          <a:bodyPr>
            <a:no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Удовлетворенность родителей воспитанников деятельностью ДОУ</a:t>
            </a:r>
            <a:endParaRPr lang="ru-RU" sz="25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Ежегодно в конце каждого учебного года в МКДОУ проводится анкетирование родительского сообщества, целью которого является изучение мнения родителей (законных представителей) о степени удовлетворенности оказанными в ДОУ в течение учебного года государственными услугами: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Полностью удовлетворены – 90%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Частично удовлетворены – 8%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Не удовлетворены -  2%</a:t>
            </a:r>
          </a:p>
          <a:p>
            <a:pPr algn="just"/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ownloads\отзывы родителей\отзывы родителей 10 гр.jpg"/>
          <p:cNvPicPr>
            <a:picLocks noChangeAspect="1" noChangeArrowheads="1"/>
          </p:cNvPicPr>
          <p:nvPr/>
        </p:nvPicPr>
        <p:blipFill>
          <a:blip r:embed="rId2" cstate="print"/>
          <a:srcRect b="7229"/>
          <a:stretch>
            <a:fillRect/>
          </a:stretch>
        </p:blipFill>
        <p:spPr bwMode="auto">
          <a:xfrm>
            <a:off x="1928794" y="3286124"/>
            <a:ext cx="2952000" cy="3429024"/>
          </a:xfrm>
          <a:prstGeom prst="rect">
            <a:avLst/>
          </a:prstGeom>
          <a:noFill/>
        </p:spPr>
      </p:pic>
      <p:pic>
        <p:nvPicPr>
          <p:cNvPr id="8" name="Picture 3" descr="C:\Users\User\Downloads\отзывы родителей\отзывы родителей 10 г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643182"/>
            <a:ext cx="2952000" cy="3628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86834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Удовлетворенность родителей воспитанников деятельностью ДОУ</a:t>
            </a:r>
            <a:endParaRPr lang="ru-RU" sz="2500" dirty="0"/>
          </a:p>
        </p:txBody>
      </p:sp>
      <p:pic>
        <p:nvPicPr>
          <p:cNvPr id="55298" name="Picture 2" descr="C:\Users\User\Downloads\отзывы родителей\отзывы родителей 1 г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736"/>
            <a:ext cx="3463447" cy="4800600"/>
          </a:xfrm>
          <a:prstGeom prst="rect">
            <a:avLst/>
          </a:prstGeom>
          <a:noFill/>
        </p:spPr>
      </p:pic>
      <p:pic>
        <p:nvPicPr>
          <p:cNvPr id="6" name="Picture 1" descr="C:\Users\User\Downloads\отзывы родителей\отзывы родителей 1 гр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500174"/>
            <a:ext cx="3240000" cy="464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511156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effectLst/>
                <a:latin typeface="Times New Roman" pitchFamily="18" charset="0"/>
                <a:cs typeface="Times New Roman" pitchFamily="18" charset="0"/>
              </a:rPr>
              <a:t>Направления развития ДОУ в 2023году</a:t>
            </a:r>
            <a:endParaRPr lang="ru-RU" sz="2500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071546"/>
            <a:ext cx="7576398" cy="517685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Проанализировав достигнутые результаты и основные проблемы в 2022 году, были определены перспективы работы на следующий год: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1.В контексте реализации ФГОС, стимулировать всестороннюю активность детей, создавая условия для творческой и познавательной деятельности, индивидуализированного образования.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2. Организовать учебно-воспитательный процесс на основе самостоятельной деятельности дошкольников и применения инновационных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педтехнологий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3.Внедрять современные технологии для оптимизации учебного процесса.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4.Согласно возрастным особенностям воспитанников систематически проводить работу по речевому развитию.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5.Создавать развивающее пространство в детском саду, стимулирующее активность дошкольников.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6. Заботиться об эмоциональном благополучии, физическом и психическом здоровье детей. 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7.Способствовать росту профессиональной компетентности воспитателей, освоению новых </a:t>
            </a:r>
            <a:r>
              <a:rPr lang="ru-RU" sz="1700" b="1" i="1" dirty="0" err="1" smtClean="0">
                <a:latin typeface="Times New Roman" pitchFamily="18" charset="0"/>
                <a:cs typeface="Times New Roman" pitchFamily="18" charset="0"/>
              </a:rPr>
              <a:t>госстандартов</a:t>
            </a: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, внедрению проектной и исследовательской деятельности в их работу.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8. Наладить сотрудничество с родителями дошколят, активизировать работу родительских комитетов.</a:t>
            </a:r>
          </a:p>
          <a:p>
            <a:pPr algn="just">
              <a:buNone/>
            </a:pPr>
            <a:r>
              <a:rPr lang="ru-RU" sz="1700" b="1" i="1" dirty="0" smtClean="0">
                <a:latin typeface="Times New Roman" pitchFamily="18" charset="0"/>
                <a:cs typeface="Times New Roman" pitchFamily="18" charset="0"/>
              </a:rPr>
              <a:t>9. Заложить основы принятия семейных ценностей и чувства патриотизма, познакомить детей с культурой и историей родного края.</a:t>
            </a:r>
          </a:p>
          <a:p>
            <a:pPr>
              <a:buNone/>
            </a:pP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4397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садика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58204" cy="5500726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 2014г. детским садом руководит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Дамалаева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Зарина Владимировна, почетный работник воспитания и просвещения РФ. Общий стаж работы – 26 лет. Как руководитель, Зарина Владимировна 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Дамалаева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старается делать всё для того, чтобы детский сад процветал, комфортно работалось сотрудникам, а родители доверяли своих детей. Своей работой работники детского сада делают так, чтобы детям было в  нем уютно и комфортно, интересно и радостно. В ДОУ руководитель является ключевым звеном его эффективного функционирования и результативности воспитательно-образовательной работы.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Кредо нашего руководителя: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"Лучший способ сделать ребенка хорошим - это сделать его счастливым!"</a:t>
            </a:r>
            <a:endParaRPr lang="ru-RU" sz="1400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1\Pictures\08a3e0ae1de9e5724b980ce8ee7483b4.png"/>
          <p:cNvPicPr/>
          <p:nvPr/>
        </p:nvPicPr>
        <p:blipFill>
          <a:blip r:embed="rId2"/>
          <a:srcRect l="1550"/>
          <a:stretch>
            <a:fillRect/>
          </a:stretch>
        </p:blipFill>
        <p:spPr bwMode="auto">
          <a:xfrm>
            <a:off x="928662" y="3500438"/>
            <a:ext cx="3456000" cy="2772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ds8.kchr.prosadiki.ru/media/2020/10/06/1243359424/IMG-20201005-WA015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3636000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50496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9900"/>
                </a:solidFill>
                <a:effectLst/>
                <a:latin typeface="Times New Roman" pitchFamily="18" charset="0"/>
                <a:cs typeface="Times New Roman" pitchFamily="18" charset="0"/>
              </a:rPr>
              <a:t>Наш девиз:</a:t>
            </a:r>
            <a:endParaRPr lang="ru-RU" sz="2800" b="1" i="1" dirty="0">
              <a:solidFill>
                <a:srgbClr val="0099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Собраться вместе есть начало. Держаться вместе есть прогресс. Работать вместе есть успех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  <a:endParaRPr lang="ru-RU" dirty="0" smtClean="0">
              <a:solidFill>
                <a:srgbClr val="C00000"/>
              </a:solidFill>
            </a:endParaRPr>
          </a:p>
          <a:p>
            <a:pPr algn="r">
              <a:buNone/>
            </a:pPr>
            <a:r>
              <a:rPr lang="ru-RU" i="1" dirty="0" smtClean="0">
                <a:solidFill>
                  <a:srgbClr val="006600"/>
                </a:solidFill>
              </a:rPr>
              <a:t> </a:t>
            </a:r>
            <a:r>
              <a:rPr lang="ru-RU" sz="28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Генри Форд</a:t>
            </a:r>
            <a:endParaRPr 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/>
              <a:t> 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29684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Стиль руководителя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42910" y="642918"/>
            <a:ext cx="7829576" cy="5411807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Зарина Владимировна придерживается в своей работе демократическим (коллегиальным) стилем, принимая решения сама, но вырабатывая их совместно с подчиненными, предпочитая влиять на них при помощи убеждения. Этот стиль избегает административными методами навязывать свою волю подчиненным, прибегая к групповой дискуссии и стимулируя их активность при принятии решений. Однако необходимо помнить, что групповые механизмы принятия решений могут вести к коллективной безответственности. Быть демократичным руководителем чрезвычайно трудно. Чтобы успешно применять в конкретной ситуации к конкретному человеку верный метод воздействия, руководитель должен иметь глубокие знания по психологии и управлению. Он должен обладать высокой эмоциональной устойчивостью, способностью гибкого поведения.</a:t>
            </a:r>
          </a:p>
          <a:p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C:\Users\1\Pictures\0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000372"/>
            <a:ext cx="4248000" cy="31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7433522" cy="582594"/>
          </a:xfrm>
        </p:spPr>
        <p:txBody>
          <a:bodyPr>
            <a:normAutofit/>
          </a:bodyPr>
          <a:lstStyle/>
          <a:p>
            <a:pPr algn="ctr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Основные задачи детского сада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928670"/>
            <a:ext cx="7576398" cy="5319730"/>
          </a:xfrm>
        </p:spPr>
        <p:txBody>
          <a:bodyPr>
            <a:normAutofit/>
          </a:bodyPr>
          <a:lstStyle/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охрана жизни и укрепление физического и психического здоровья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обеспечение познавательно-речевого, социально-личностного, художественно-эстетического  и физического развития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воспитание с учетом возрастных категорий детей гражданственности, уважения к правам и свободам человека, любви к окружающей природе, Родине, семье;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осуществление необходимой коррекции недостатков в физическом и (или) психическом развитии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взаимодействие с семьями детей для обеспечения полноценного развития детей;</a:t>
            </a:r>
          </a:p>
          <a:p>
            <a:pPr lvl="0"/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оказание консультативной и методической помощи родителям (законным представителям) по вопросам воспитания, обучения и развития детей. </a:t>
            </a:r>
          </a:p>
          <a:p>
            <a:endParaRPr lang="ru-RU" dirty="0"/>
          </a:p>
        </p:txBody>
      </p:sp>
      <p:pic>
        <p:nvPicPr>
          <p:cNvPr id="1026" name="Picture 2" descr="F:\конкурс ПЕРЕДОВОЙ ОПЫТ 2022\фото\День знани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714752"/>
            <a:ext cx="3312000" cy="2484000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F:\конкурс ПЕРЕДОВОЙ ОПЫТ 2022\фото\Эколята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86190"/>
            <a:ext cx="3240000" cy="2430000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72494" cy="36828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детском саде</a:t>
            </a:r>
            <a:endParaRPr lang="ru-RU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8472518" cy="57864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В детском саду  функционируют 11 возрастных групп: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раннего возраста (до 3 лет) – 1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младшего дошкольного возраста (с 3 до 4 лет) – 1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среднего дошкольного возраста (4-5 лет) -3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старшего дошкольного возраста (5-6 лет) – 2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подготовительного дошкольного возраста – 3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групп для детей дошкольного возраста комбинированной направленности   (ОНР) от 5 до 8 лет – 1 </a:t>
            </a:r>
          </a:p>
          <a:p>
            <a:pPr algn="just">
              <a:buNone/>
            </a:pPr>
            <a:r>
              <a:rPr lang="ru-RU" sz="1300" b="1" i="1" dirty="0" smtClean="0">
                <a:latin typeface="Times New Roman" pitchFamily="18" charset="0"/>
                <a:cs typeface="Times New Roman" pitchFamily="18" charset="0"/>
              </a:rPr>
              <a:t>       Плановая мощность детского сада – 259детей.</a:t>
            </a:r>
          </a:p>
          <a:p>
            <a:endParaRPr lang="ru-RU" sz="13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3" name="Picture 1" descr="C:\инфо ДОУ по годам\2020\конкурс\республиканский конкурс Лучший детский сад 2021\IMG-20210329-WA0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4140000" cy="309850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74" name="Picture 2" descr="C:\инфо ДОУ по годам\2020\конкурс\республиканский конкурс Лучший детский сад 2021\20210331_122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29000"/>
            <a:ext cx="4140000" cy="3105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7433522" cy="939784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конец 2023г. число воспитанников составляет 282чл., в 2022г. составляло 318чл., </a:t>
            </a:r>
            <a:br>
              <a:rPr lang="ru-RU" sz="13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что на 36чл. меньше с предыдущим годом и составляет 11%</a:t>
            </a:r>
            <a: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71604" y="1714488"/>
          <a:ext cx="6215106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6172</TotalTime>
  <Words>2203</Words>
  <PresentationFormat>Экран (4:3)</PresentationFormat>
  <Paragraphs>415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Солнцестояние</vt:lpstr>
      <vt:lpstr>   Муниципальное казённое дошкольное образовательное учреждение комбинированного вида  «Детский сад №8 «Гнёздышко» г. Черкесска  МКДОУ «ДЕТСКИЙ САД №8 «ГНЁЗДЫШКО»    2023 ГОД </vt:lpstr>
      <vt:lpstr>О детях….</vt:lpstr>
      <vt:lpstr>Основные сведения</vt:lpstr>
      <vt:lpstr>История садика</vt:lpstr>
      <vt:lpstr>История садика</vt:lpstr>
      <vt:lpstr>Стиль руководителя</vt:lpstr>
      <vt:lpstr>Основные задачи детского сада</vt:lpstr>
      <vt:lpstr>Сведения о детском саде</vt:lpstr>
      <vt:lpstr>На конец 2023г. число воспитанников составляет 282чл., в 2022г. составляло 318чл.,  что на 36чл. меньше с предыдущим годом и составляет 11% </vt:lpstr>
      <vt:lpstr>Групповые помещения</vt:lpstr>
      <vt:lpstr>Сведения об образовательном процессе</vt:lpstr>
      <vt:lpstr>Сведения об образовательном процессе</vt:lpstr>
      <vt:lpstr>Сведения об образовательном процессе</vt:lpstr>
      <vt:lpstr>Сведения об образовательном процессе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Участие в мероприятиях и конкурсах</vt:lpstr>
      <vt:lpstr> Достижения воспитанников за 2023 г. Всероссийские конкурсы </vt:lpstr>
      <vt:lpstr> Достижения воспитанников за 2023 г. Всероссийские конкурсы </vt:lpstr>
      <vt:lpstr> Достижения воспитанников за 2023 г. Всероссийские конкурсы </vt:lpstr>
      <vt:lpstr>Достижения воспитанников за 2023г. Международные конкурсы</vt:lpstr>
      <vt:lpstr>Достижения воспитанников за 2023 г. Мунициальные конкурсы</vt:lpstr>
      <vt:lpstr>Достижения воспитанников за 2023г.</vt:lpstr>
      <vt:lpstr>Сводная таблица мониторинга   уровня  развития детей</vt:lpstr>
      <vt:lpstr>Достижения педагогов за 2023 год Всероссийские конкурсы</vt:lpstr>
      <vt:lpstr>Достижения педагогов за 2023 год Всероссийские конкурсы</vt:lpstr>
      <vt:lpstr>Достижения педагогов за 2023 год Всероссийские конкурсы</vt:lpstr>
      <vt:lpstr>Достижения педагогов за 2023 год Всероссийские конкурсы</vt:lpstr>
      <vt:lpstr>Достижения педагогов за 2023 год Всероссийские сертификаты</vt:lpstr>
      <vt:lpstr>Достижения педагогов за 2023 год Всероссийские сертификаты</vt:lpstr>
      <vt:lpstr>Достижения педагогов  за 2023 год Международные конкурсы</vt:lpstr>
      <vt:lpstr> Достижения педагогов  за 2023 год Муниципальные конкурсы Воспитатель года - 2024.  Участник конкурса - воспитатель первой категории   Цекова  Мадина  Анатольевна 21.11.2023г. </vt:lpstr>
      <vt:lpstr>  Достижения педагогов  за 2023 год  Почетная грамота Министерства просвещения Российской Федерации музыкальному руководителю Дубинкиной Нелли Ивановны  </vt:lpstr>
      <vt:lpstr>Достижения детского сада за 2023 год Всероссийские конкурсы</vt:lpstr>
      <vt:lpstr>Достижения педагогов за 2023год </vt:lpstr>
      <vt:lpstr>Здоровьесберегающие технологии</vt:lpstr>
      <vt:lpstr>Здоровьесберегающие технологии</vt:lpstr>
      <vt:lpstr>Уровень заболеваемости детей</vt:lpstr>
      <vt:lpstr>   Распределение детей по группам здоровья (% от общего количества воспитанников)     </vt:lpstr>
      <vt:lpstr>Работа в логопедической группе</vt:lpstr>
      <vt:lpstr> Организация питания</vt:lpstr>
      <vt:lpstr>Обучение правилам дорожной безопасности</vt:lpstr>
      <vt:lpstr>Скажи террору – НЕТ</vt:lpstr>
      <vt:lpstr>Финансово-экономическая деятельность</vt:lpstr>
      <vt:lpstr>Удовлетворенность родителей воспитанников деятельностью ДОУ</vt:lpstr>
      <vt:lpstr>Удовлетворенность родителей воспитанников деятельностью ДОУ</vt:lpstr>
      <vt:lpstr>Направления развития ДОУ в 2023году</vt:lpstr>
      <vt:lpstr>Наш девиз: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542</cp:revision>
  <dcterms:created xsi:type="dcterms:W3CDTF">2022-02-21T11:51:06Z</dcterms:created>
  <dcterms:modified xsi:type="dcterms:W3CDTF">2024-01-25T13:19:36Z</dcterms:modified>
</cp:coreProperties>
</file>